
<file path=[Content_Types].xml><?xml version="1.0" encoding="utf-8"?>
<Types xmlns="http://schemas.openxmlformats.org/package/2006/content-types"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rels" ContentType="application/vnd.openxmlformats-package.relationships+xml"/>
  <Default Extension="xml" ContentType="application/xml"/>
  <Default Extension="png" ContentType="image/png"/>
  <Default Extension="jpg" ContentType="image/jpeg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
<Relationship Id="rId3" Type="http://schemas.openxmlformats.org/officeDocument/2006/relationships/extended-properties"  Target="docProps/app.xml"  />
<Relationship Id="rId2" Type="http://schemas.openxmlformats.org/package/2006/relationships/metadata/core-properties"  Target="docProps/core.xml"  />
<Relationship Id="rId1" Type="http://schemas.openxmlformats.org/officeDocument/2006/relationships/officeDocument"  Target="ppt/presentation.xml"  />
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60000" cy="10692000" type="custom"/>
  <p:notesSz cx="6858000" cy="9144000"/>
  <p:defaultTextStyle>
    <a:defPPr>
      <a:defRPr lang="en-US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filelineIcons="0"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
<Relationship Id="rId1" Type="http://schemas.openxmlformats.org/officeDocument/2006/relationships/slideMaster" Target="slideMasters/slideMaster1.xml" />
<Relationship Id="rId2" Type="http://schemas.openxmlformats.org/officeDocument/2006/relationships/presProps" Target="presProps.xml" />
<Relationship Id="rId3" Type="http://schemas.openxmlformats.org/officeDocument/2006/relationships/viewProps" Target="viewProps.xml" />
<Relationship Id="rId15000" Type="http://schemas.openxmlformats.org/officeDocument/2006/relationships/theme" Target="theme/theme1.xml" />
<Relationship Id="rId5" Type="http://schemas.openxmlformats.org/officeDocument/2006/relationships/tableStyles" Target="tableStyles.xml" />
<Relationship Id="rId6" Type="http://schemas.openxmlformats.org/officeDocument/2006/relationships/slide" Target="slides/slide1.xml" />
</Relationships>

</file>

<file path=ppt/slideLayouts/_rels/slideLayout1.xml.rels><?xml version="1.0" encoding="UTF-8" standalone="yes"?>
<Relationships xmlns="http://schemas.openxmlformats.org/package/2006/relationships">
<Relationship Id="rId1" Type="http://schemas.openxmlformats.org/officeDocument/2006/relationships/slideMaster" Target="../slideMasters/slideMaster1.xml" />
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
<Relationship Id="rId1" Type="http://schemas.openxmlformats.org/officeDocument/2006/relationships/slideLayout" Target="../slideLayouts/slideLayout1.xml" />
<Relationship Id="rId15000" Type="http://schemas.openxmlformats.org/officeDocument/2006/relationships/theme" Target="../theme/theme1.xml" />
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</p:titleStyle>
    <p:bodyStyle>
</p:bodyStyle>
    <p:otherStyle>
      <a:defPPr>
        <a:defRPr lang="en-US"/>
      </a:defPPr>
    </p:otherStyle>
  </p:txStyles>
</p:sldMaster>
</file>

<file path=ppt/slides/_rels/slide1.xml.rels><?xml version="1.0" encoding="UTF-8" standalone="yes"?>
<Relationships xmlns="http://schemas.openxmlformats.org/package/2006/relationships">
<Relationship Id="rId1" Type="http://schemas.openxmlformats.org/officeDocument/2006/relationships/slideLayout" Target="../slideLayouts/slideLayout1.xml" />
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360000" y="360000"/>
            <a:ext cx="3109142" cy="17999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900" b="0" i="1" smtClean="0">
                <a:solidFill>
                  <a:srgbClr val="000000">
</a:srgbClr>
                </a:solidFill>
                <a:latin typeface="Arial"/>
              </a:rPr>
              <a:t>МОУ начальная школа - детский сад п. Красная Горка</a:t>
            </a:r>
            <a:r>
              <a:rPr lang="en-US" sz="9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360000" y="1580380"/>
            <a:ext cx="6840856" cy="648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10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360000" y="1580380"/>
            <a:ext cx="540000" cy="648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 smtClean="0">
                <a:solidFill>
                  <a:srgbClr val="000000">
</a:srgbClr>
                </a:solidFill>
                <a:latin typeface="Arial"/>
              </a:rPr>
              <a:t>Сбор-</a:t>
            </a:r>
            <a:r>
              <a:rPr lang="en-US" sz="1000"/>
              <a:t> </a:t>
            </a:r>
            <a:r>
              <a:rPr lang="en-US" sz="1000" b="1" i="0" smtClean="0">
                <a:solidFill>
                  <a:srgbClr val="000000">
</a:srgbClr>
                </a:solidFill>
                <a:latin typeface="Arial"/>
              </a:rPr>
              <a:t>ник</a:t>
            </a:r>
            <a:r>
              <a:rPr lang="en-US" sz="1000"/>
              <a:t> </a:t>
            </a:r>
            <a:r>
              <a:rPr lang="en-US" sz="1000" b="1" i="0" smtClean="0">
                <a:solidFill>
                  <a:srgbClr val="000000">
</a:srgbClr>
                </a:solidFill>
                <a:latin typeface="Arial"/>
              </a:rPr>
              <a:t>рецеп-</a:t>
            </a:r>
            <a:r>
              <a:rPr lang="en-US" sz="1000"/>
              <a:t> </a:t>
            </a:r>
            <a:r>
              <a:rPr lang="en-US" sz="1000" b="1" i="0" smtClean="0">
                <a:solidFill>
                  <a:srgbClr val="000000">
</a:srgbClr>
                </a:solidFill>
                <a:latin typeface="Arial"/>
              </a:rPr>
              <a:t>тур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900000" y="1580380"/>
            <a:ext cx="540000" cy="648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 smtClean="0">
                <a:solidFill>
                  <a:srgbClr val="000000">
</a:srgbClr>
                </a:solidFill>
                <a:latin typeface="Arial"/>
              </a:rPr>
              <a:t>№</a:t>
            </a:r>
            <a:r>
              <a:rPr lang="en-US" sz="1000"/>
              <a:t> </a:t>
            </a:r>
            <a:r>
              <a:rPr lang="en-US" sz="1000" b="1" i="0" smtClean="0">
                <a:solidFill>
                  <a:srgbClr val="000000">
</a:srgbClr>
                </a:solidFill>
                <a:latin typeface="Arial"/>
              </a:rPr>
              <a:t>техн.</a:t>
            </a:r>
            <a:r>
              <a:rPr lang="en-US" sz="1000"/>
              <a:t> </a:t>
            </a:r>
            <a:r>
              <a:rPr lang="en-US" sz="1000" b="1" i="0" smtClean="0">
                <a:solidFill>
                  <a:srgbClr val="000000">
</a:srgbClr>
                </a:solidFill>
                <a:latin typeface="Arial"/>
              </a:rPr>
              <a:t>карты</a:t>
            </a:r>
            <a:r>
              <a:rPr lang="en-US" sz="1000"/>
              <a:t> </a:t>
            </a:r>
          </a:p>
        </p:txBody>
      </p:sp>
      <p:sp>
        <p:nvSpPr>
          <p:cNvPr id="26" name="TextBox 25"/>
          <p:cNvSpPr>
            <a:spLocks noGrp="1"/>
          </p:cNvSpPr>
          <p:nvPr>
            <p:ph/>
          </p:nvPr>
        </p:nvSpPr>
        <p:spPr>
          <a:xfrm>
            <a:off x="1440000" y="1580380"/>
            <a:ext cx="2589333" cy="648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 smtClean="0">
                <a:solidFill>
                  <a:srgbClr val="000000">
</a:srgbClr>
                </a:solidFill>
                <a:latin typeface="Arial"/>
              </a:rPr>
              <a:t>Наименование блюда</a:t>
            </a:r>
            <a:r>
              <a:rPr lang="en-US" sz="1000"/>
              <a:t> </a:t>
            </a:r>
          </a:p>
        </p:txBody>
      </p:sp>
      <p:sp>
        <p:nvSpPr>
          <p:cNvPr id="32" name="TextBox 31"/>
          <p:cNvSpPr>
            <a:spLocks noGrp="1"/>
          </p:cNvSpPr>
          <p:nvPr>
            <p:ph/>
          </p:nvPr>
        </p:nvSpPr>
        <p:spPr>
          <a:xfrm>
            <a:off x="4029333" y="1580380"/>
            <a:ext cx="609142" cy="648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 smtClean="0">
                <a:solidFill>
                  <a:srgbClr val="000000">
</a:srgbClr>
                </a:solidFill>
                <a:latin typeface="Arial"/>
              </a:rPr>
              <a:t>Выход</a:t>
            </a:r>
            <a:r>
              <a:rPr lang="en-US" sz="1000"/>
              <a:t> </a:t>
            </a:r>
          </a:p>
        </p:txBody>
      </p:sp>
      <p:sp>
        <p:nvSpPr>
          <p:cNvPr id="38" name="TextBox 37"/>
          <p:cNvSpPr>
            <a:spLocks noGrp="1"/>
          </p:cNvSpPr>
          <p:nvPr>
            <p:ph/>
          </p:nvPr>
        </p:nvSpPr>
        <p:spPr>
          <a:xfrm>
            <a:off x="4638476" y="1580380"/>
            <a:ext cx="1827047" cy="324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 smtClean="0">
                <a:solidFill>
                  <a:srgbClr val="000000">
</a:srgbClr>
                </a:solidFill>
                <a:latin typeface="Arial"/>
              </a:rPr>
              <a:t>Химический состав</a:t>
            </a:r>
            <a:r>
              <a:rPr lang="en-US" sz="1000"/>
              <a:t> </a:t>
            </a:r>
          </a:p>
        </p:txBody>
      </p:sp>
      <p:sp>
        <p:nvSpPr>
          <p:cNvPr id="44" name="TextBox 43"/>
          <p:cNvSpPr>
            <a:spLocks noGrp="1"/>
          </p:cNvSpPr>
          <p:nvPr>
            <p:ph/>
          </p:nvPr>
        </p:nvSpPr>
        <p:spPr>
          <a:xfrm>
            <a:off x="4638476" y="1904380"/>
            <a:ext cx="609333" cy="324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 smtClean="0">
                <a:solidFill>
                  <a:srgbClr val="000000">
</a:srgbClr>
                </a:solidFill>
                <a:latin typeface="Arial"/>
              </a:rPr>
              <a:t>Белки, г</a:t>
            </a:r>
            <a:r>
              <a:rPr lang="en-US" sz="1000"/>
              <a:t> </a:t>
            </a:r>
          </a:p>
        </p:txBody>
      </p:sp>
      <p:sp>
        <p:nvSpPr>
          <p:cNvPr id="50" name="TextBox 49"/>
          <p:cNvSpPr>
            <a:spLocks noGrp="1"/>
          </p:cNvSpPr>
          <p:nvPr>
            <p:ph/>
          </p:nvPr>
        </p:nvSpPr>
        <p:spPr>
          <a:xfrm>
            <a:off x="5247809" y="1904380"/>
            <a:ext cx="609333" cy="324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 smtClean="0">
                <a:solidFill>
                  <a:srgbClr val="000000">
</a:srgbClr>
                </a:solidFill>
                <a:latin typeface="Arial"/>
              </a:rPr>
              <a:t>Жиры, г</a:t>
            </a:r>
            <a:r>
              <a:rPr lang="en-US" sz="1000"/>
              <a:t> </a:t>
            </a:r>
          </a:p>
        </p:txBody>
      </p:sp>
      <p:sp>
        <p:nvSpPr>
          <p:cNvPr id="56" name="TextBox 55"/>
          <p:cNvSpPr>
            <a:spLocks noGrp="1"/>
          </p:cNvSpPr>
          <p:nvPr>
            <p:ph/>
          </p:nvPr>
        </p:nvSpPr>
        <p:spPr>
          <a:xfrm>
            <a:off x="5857143" y="1904380"/>
            <a:ext cx="608380" cy="324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 smtClean="0">
                <a:solidFill>
                  <a:srgbClr val="000000">
</a:srgbClr>
                </a:solidFill>
                <a:latin typeface="Arial"/>
              </a:rPr>
              <a:t>Угле-</a:t>
            </a:r>
            <a:r>
              <a:rPr lang="en-US" sz="1000"/>
              <a:t> </a:t>
            </a:r>
            <a:r>
              <a:rPr lang="en-US" sz="1000" b="1" i="0" smtClean="0">
                <a:solidFill>
                  <a:srgbClr val="000000">
</a:srgbClr>
                </a:solidFill>
                <a:latin typeface="Arial"/>
              </a:rPr>
              <a:t>воды, г</a:t>
            </a:r>
            <a:r>
              <a:rPr lang="en-US" sz="1000"/>
              <a:t> </a:t>
            </a:r>
          </a:p>
        </p:txBody>
      </p:sp>
      <p:sp>
        <p:nvSpPr>
          <p:cNvPr id="62" name="TextBox 61"/>
          <p:cNvSpPr>
            <a:spLocks noGrp="1"/>
          </p:cNvSpPr>
          <p:nvPr>
            <p:ph/>
          </p:nvPr>
        </p:nvSpPr>
        <p:spPr>
          <a:xfrm>
            <a:off x="6465524" y="1580380"/>
            <a:ext cx="735333" cy="648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000" b="1" i="0" smtClean="0">
                <a:solidFill>
                  <a:srgbClr val="000000">
</a:srgbClr>
                </a:solidFill>
                <a:latin typeface="Arial"/>
              </a:rPr>
              <a:t>Энерге-</a:t>
            </a:r>
            <a:r>
              <a:rPr lang="en-US" sz="1000"/>
              <a:t> </a:t>
            </a:r>
            <a:r>
              <a:rPr lang="en-US" sz="1000" b="1" i="0" smtClean="0">
                <a:solidFill>
                  <a:srgbClr val="000000">
</a:srgbClr>
                </a:solidFill>
                <a:latin typeface="Arial"/>
              </a:rPr>
              <a:t>тическая</a:t>
            </a:r>
            <a:r>
              <a:rPr lang="en-US" sz="1000"/>
              <a:t> </a:t>
            </a:r>
            <a:r>
              <a:rPr lang="en-US" sz="1000" b="1" i="0" smtClean="0">
                <a:solidFill>
                  <a:srgbClr val="000000">
</a:srgbClr>
                </a:solidFill>
                <a:latin typeface="Arial"/>
              </a:rPr>
              <a:t>ценность,</a:t>
            </a:r>
            <a:r>
              <a:rPr lang="en-US" sz="1000"/>
              <a:t> </a:t>
            </a:r>
            <a:r>
              <a:rPr lang="en-US" sz="1000" b="1" i="0" smtClean="0">
                <a:solidFill>
                  <a:srgbClr val="000000">
</a:srgbClr>
                </a:solidFill>
                <a:latin typeface="Arial"/>
              </a:rPr>
              <a:t>ккал</a:t>
            </a:r>
            <a:r>
              <a:rPr lang="en-US" sz="1000"/>
              <a:t> </a:t>
            </a:r>
          </a:p>
        </p:txBody>
      </p:sp>
      <p:sp>
        <p:nvSpPr>
          <p:cNvPr id="68" name="TextBox 67"/>
          <p:cNvSpPr>
            <a:spLocks noGrp="1"/>
          </p:cNvSpPr>
          <p:nvPr>
            <p:ph/>
          </p:nvPr>
        </p:nvSpPr>
        <p:spPr>
          <a:xfrm>
            <a:off x="360000" y="1580380"/>
            <a:ext cx="6840856" cy="648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1000"/>
              <a:t> </a:t>
            </a:r>
          </a:p>
        </p:txBody>
      </p:sp>
      <p:sp>
        <p:nvSpPr>
          <p:cNvPr id="74" name="TextBox 73"/>
          <p:cNvSpPr>
            <a:spLocks noGrp="1"/>
          </p:cNvSpPr>
          <p:nvPr>
            <p:ph/>
          </p:nvPr>
        </p:nvSpPr>
        <p:spPr>
          <a:xfrm>
            <a:off x="810000" y="1170000"/>
            <a:ext cx="5940000" cy="23038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400" b="1" i="0" smtClean="0">
                <a:solidFill>
                  <a:srgbClr val="000000">
</a:srgbClr>
                </a:solidFill>
                <a:latin typeface="Arial"/>
              </a:rPr>
              <a:t>Школа зав.</a:t>
            </a:r>
            <a:r>
              <a:rPr lang="en-US" sz="1400"/>
              <a:t> </a:t>
            </a:r>
          </a:p>
        </p:txBody>
      </p:sp>
      <p:sp>
        <p:nvSpPr>
          <p:cNvPr id="80" name="TextBox 79"/>
          <p:cNvSpPr>
            <a:spLocks noGrp="1"/>
          </p:cNvSpPr>
          <p:nvPr>
            <p:ph/>
          </p:nvPr>
        </p:nvSpPr>
        <p:spPr>
          <a:xfrm>
            <a:off x="2295047" y="810000"/>
            <a:ext cx="2970000" cy="179999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200" b="1" i="0" smtClean="0">
                <a:solidFill>
                  <a:srgbClr val="000000">
</a:srgbClr>
                </a:solidFill>
                <a:latin typeface="Arial"/>
              </a:rPr>
              <a:t>16 июня 2023 г.</a:t>
            </a:r>
            <a:r>
              <a:rPr lang="en-US" sz="1200"/>
              <a:t> </a:t>
            </a:r>
          </a:p>
        </p:txBody>
      </p:sp>
      <p:sp>
        <p:nvSpPr>
          <p:cNvPr id="86" name="TextBox 85"/>
          <p:cNvSpPr>
            <a:spLocks noGrp="1"/>
          </p:cNvSpPr>
          <p:nvPr>
            <p:ph/>
          </p:nvPr>
        </p:nvSpPr>
        <p:spPr>
          <a:xfrm>
            <a:off x="2880000" y="539999"/>
            <a:ext cx="1800000" cy="270000"/>
          </a:xfrm>
          <a:prstGeom prst="rect">
            <a:avLst/>
          </a:prstGeom>
          <a:noFill/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800" b="1" i="0" smtClean="0">
                <a:solidFill>
                  <a:srgbClr val="000000">
</a:srgbClr>
                </a:solidFill>
                <a:latin typeface="Times New Roman"/>
              </a:rPr>
              <a:t>МЕНЮ</a:t>
            </a:r>
            <a:r>
              <a:rPr lang="en-US" sz="1800"/>
              <a:t> </a:t>
            </a:r>
          </a:p>
        </p:txBody>
      </p:sp>
      <p:sp>
        <p:nvSpPr>
          <p:cNvPr id="92" name="TextBox 91"/>
          <p:cNvSpPr>
            <a:spLocks noGrp="1"/>
          </p:cNvSpPr>
          <p:nvPr>
            <p:ph/>
          </p:nvPr>
        </p:nvSpPr>
        <p:spPr>
          <a:xfrm>
            <a:off x="360000" y="2228380"/>
            <a:ext cx="6841809" cy="27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1000"/>
              <a:t> </a:t>
            </a:r>
          </a:p>
        </p:txBody>
      </p:sp>
      <p:sp>
        <p:nvSpPr>
          <p:cNvPr id="98" name="TextBox 97"/>
          <p:cNvSpPr>
            <a:spLocks noGrp="1"/>
          </p:cNvSpPr>
          <p:nvPr>
            <p:ph/>
          </p:nvPr>
        </p:nvSpPr>
        <p:spPr>
          <a:xfrm>
            <a:off x="360000" y="2228380"/>
            <a:ext cx="6841810" cy="27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200" b="1" i="0" smtClean="0">
                <a:solidFill>
                  <a:srgbClr val="000000">
</a:srgbClr>
                </a:solidFill>
                <a:latin typeface="Arial"/>
              </a:rPr>
              <a:t>Завтрак</a:t>
            </a:r>
            <a:r>
              <a:rPr lang="en-US" sz="1200"/>
              <a:t> </a:t>
            </a:r>
          </a:p>
        </p:txBody>
      </p:sp>
      <p:sp>
        <p:nvSpPr>
          <p:cNvPr id="104" name="TextBox 103"/>
          <p:cNvSpPr>
            <a:spLocks noGrp="1"/>
          </p:cNvSpPr>
          <p:nvPr>
            <p:ph/>
          </p:nvPr>
        </p:nvSpPr>
        <p:spPr>
          <a:xfrm>
            <a:off x="360000" y="2228380"/>
            <a:ext cx="6841809" cy="27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1000"/>
              <a:t> </a:t>
            </a:r>
          </a:p>
        </p:txBody>
      </p:sp>
      <p:sp>
        <p:nvSpPr>
          <p:cNvPr id="110" name="TextBox 109"/>
          <p:cNvSpPr>
            <a:spLocks noGrp="1"/>
          </p:cNvSpPr>
          <p:nvPr>
            <p:ph/>
          </p:nvPr>
        </p:nvSpPr>
        <p:spPr>
          <a:xfrm>
            <a:off x="360000" y="2498380"/>
            <a:ext cx="6841809" cy="170571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1000"/>
              <a:t> </a:t>
            </a:r>
          </a:p>
        </p:txBody>
      </p:sp>
      <p:sp>
        <p:nvSpPr>
          <p:cNvPr id="116" name="TextBox 115"/>
          <p:cNvSpPr>
            <a:spLocks noGrp="1"/>
          </p:cNvSpPr>
          <p:nvPr>
            <p:ph/>
          </p:nvPr>
        </p:nvSpPr>
        <p:spPr>
          <a:xfrm>
            <a:off x="360000" y="2498380"/>
            <a:ext cx="540000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2008</a:t>
            </a:r>
            <a:r>
              <a:rPr lang="en-US" sz="900"/>
              <a:t> </a:t>
            </a:r>
          </a:p>
        </p:txBody>
      </p:sp>
      <p:sp>
        <p:nvSpPr>
          <p:cNvPr id="122" name="TextBox 121"/>
          <p:cNvSpPr>
            <a:spLocks noGrp="1"/>
          </p:cNvSpPr>
          <p:nvPr>
            <p:ph/>
          </p:nvPr>
        </p:nvSpPr>
        <p:spPr>
          <a:xfrm>
            <a:off x="900000" y="2498380"/>
            <a:ext cx="540000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184</a:t>
            </a:r>
            <a:r>
              <a:rPr lang="en-US" sz="900"/>
              <a:t> </a:t>
            </a:r>
          </a:p>
        </p:txBody>
      </p:sp>
      <p:sp>
        <p:nvSpPr>
          <p:cNvPr id="128" name="TextBox 127"/>
          <p:cNvSpPr>
            <a:spLocks noGrp="1"/>
          </p:cNvSpPr>
          <p:nvPr>
            <p:ph/>
          </p:nvPr>
        </p:nvSpPr>
        <p:spPr>
          <a:xfrm>
            <a:off x="1440000" y="2498380"/>
            <a:ext cx="2589333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КАША ГЕРКУЛЕСОВАЯ НА МОЛОКЕ</a:t>
            </a:r>
            <a:r>
              <a:rPr lang="en-US" sz="900"/>
              <a:t> </a:t>
            </a:r>
          </a:p>
        </p:txBody>
      </p:sp>
      <p:sp>
        <p:nvSpPr>
          <p:cNvPr id="134" name="TextBox 133"/>
          <p:cNvSpPr>
            <a:spLocks noGrp="1"/>
          </p:cNvSpPr>
          <p:nvPr>
            <p:ph/>
          </p:nvPr>
        </p:nvSpPr>
        <p:spPr>
          <a:xfrm>
            <a:off x="4029333" y="2498380"/>
            <a:ext cx="609142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200</a:t>
            </a:r>
            <a:r>
              <a:rPr lang="en-US" sz="900"/>
              <a:t> </a:t>
            </a:r>
          </a:p>
        </p:txBody>
      </p:sp>
      <p:sp>
        <p:nvSpPr>
          <p:cNvPr id="140" name="TextBox 139"/>
          <p:cNvSpPr>
            <a:spLocks noGrp="1"/>
          </p:cNvSpPr>
          <p:nvPr>
            <p:ph/>
          </p:nvPr>
        </p:nvSpPr>
        <p:spPr>
          <a:xfrm>
            <a:off x="4638476" y="2498380"/>
            <a:ext cx="609333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5,9</a:t>
            </a:r>
            <a:r>
              <a:rPr lang="en-US" sz="900"/>
              <a:t> </a:t>
            </a:r>
          </a:p>
        </p:txBody>
      </p:sp>
      <p:sp>
        <p:nvSpPr>
          <p:cNvPr id="146" name="TextBox 145"/>
          <p:cNvSpPr>
            <a:spLocks noGrp="1"/>
          </p:cNvSpPr>
          <p:nvPr>
            <p:ph/>
          </p:nvPr>
        </p:nvSpPr>
        <p:spPr>
          <a:xfrm>
            <a:off x="5247809" y="2498380"/>
            <a:ext cx="609333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7,9</a:t>
            </a:r>
            <a:r>
              <a:rPr lang="en-US" sz="900"/>
              <a:t> </a:t>
            </a:r>
          </a:p>
        </p:txBody>
      </p:sp>
      <p:sp>
        <p:nvSpPr>
          <p:cNvPr id="152" name="TextBox 151"/>
          <p:cNvSpPr>
            <a:spLocks noGrp="1"/>
          </p:cNvSpPr>
          <p:nvPr>
            <p:ph/>
          </p:nvPr>
        </p:nvSpPr>
        <p:spPr>
          <a:xfrm>
            <a:off x="5857143" y="2498380"/>
            <a:ext cx="609333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16,8</a:t>
            </a:r>
            <a:r>
              <a:rPr lang="en-US" sz="900"/>
              <a:t> </a:t>
            </a:r>
          </a:p>
        </p:txBody>
      </p:sp>
      <p:sp>
        <p:nvSpPr>
          <p:cNvPr id="158" name="TextBox 157"/>
          <p:cNvSpPr>
            <a:spLocks noGrp="1"/>
          </p:cNvSpPr>
          <p:nvPr>
            <p:ph/>
          </p:nvPr>
        </p:nvSpPr>
        <p:spPr>
          <a:xfrm>
            <a:off x="6466476" y="2498380"/>
            <a:ext cx="735333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162</a:t>
            </a:r>
            <a:r>
              <a:rPr lang="en-US" sz="900"/>
              <a:t> </a:t>
            </a:r>
          </a:p>
        </p:txBody>
      </p:sp>
      <p:sp>
        <p:nvSpPr>
          <p:cNvPr id="164" name="TextBox 163"/>
          <p:cNvSpPr>
            <a:spLocks noGrp="1"/>
          </p:cNvSpPr>
          <p:nvPr>
            <p:ph/>
          </p:nvPr>
        </p:nvSpPr>
        <p:spPr>
          <a:xfrm>
            <a:off x="360000" y="2498380"/>
            <a:ext cx="6841809" cy="170571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1000"/>
              <a:t> </a:t>
            </a:r>
          </a:p>
        </p:txBody>
      </p:sp>
      <p:sp>
        <p:nvSpPr>
          <p:cNvPr id="170" name="TextBox 169"/>
          <p:cNvSpPr>
            <a:spLocks noGrp="1"/>
          </p:cNvSpPr>
          <p:nvPr>
            <p:ph/>
          </p:nvPr>
        </p:nvSpPr>
        <p:spPr>
          <a:xfrm>
            <a:off x="360000" y="2668952"/>
            <a:ext cx="6841809" cy="170571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1000"/>
              <a:t> </a:t>
            </a:r>
          </a:p>
        </p:txBody>
      </p:sp>
      <p:sp>
        <p:nvSpPr>
          <p:cNvPr id="176" name="TextBox 175"/>
          <p:cNvSpPr>
            <a:spLocks noGrp="1"/>
          </p:cNvSpPr>
          <p:nvPr>
            <p:ph/>
          </p:nvPr>
        </p:nvSpPr>
        <p:spPr>
          <a:xfrm>
            <a:off x="360000" y="2668952"/>
            <a:ext cx="540000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2011</a:t>
            </a:r>
            <a:r>
              <a:rPr lang="en-US" sz="900"/>
              <a:t> </a:t>
            </a:r>
          </a:p>
        </p:txBody>
      </p:sp>
      <p:sp>
        <p:nvSpPr>
          <p:cNvPr id="182" name="TextBox 181"/>
          <p:cNvSpPr>
            <a:spLocks noGrp="1"/>
          </p:cNvSpPr>
          <p:nvPr>
            <p:ph/>
          </p:nvPr>
        </p:nvSpPr>
        <p:spPr>
          <a:xfrm>
            <a:off x="900000" y="2668952"/>
            <a:ext cx="540000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382</a:t>
            </a:r>
            <a:r>
              <a:rPr lang="en-US" sz="900"/>
              <a:t> </a:t>
            </a:r>
          </a:p>
        </p:txBody>
      </p:sp>
      <p:sp>
        <p:nvSpPr>
          <p:cNvPr id="188" name="TextBox 187"/>
          <p:cNvSpPr>
            <a:spLocks noGrp="1"/>
          </p:cNvSpPr>
          <p:nvPr>
            <p:ph/>
          </p:nvPr>
        </p:nvSpPr>
        <p:spPr>
          <a:xfrm>
            <a:off x="1440000" y="2668952"/>
            <a:ext cx="2589333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КАКАО С МОЛОКОМ</a:t>
            </a:r>
            <a:r>
              <a:rPr lang="en-US" sz="900"/>
              <a:t> </a:t>
            </a:r>
          </a:p>
        </p:txBody>
      </p:sp>
      <p:sp>
        <p:nvSpPr>
          <p:cNvPr id="194" name="TextBox 193"/>
          <p:cNvSpPr>
            <a:spLocks noGrp="1"/>
          </p:cNvSpPr>
          <p:nvPr>
            <p:ph/>
          </p:nvPr>
        </p:nvSpPr>
        <p:spPr>
          <a:xfrm>
            <a:off x="4029333" y="2668952"/>
            <a:ext cx="609142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200</a:t>
            </a:r>
            <a:r>
              <a:rPr lang="en-US" sz="900"/>
              <a:t> </a:t>
            </a:r>
          </a:p>
        </p:txBody>
      </p:sp>
      <p:sp>
        <p:nvSpPr>
          <p:cNvPr id="200" name="TextBox 199"/>
          <p:cNvSpPr>
            <a:spLocks noGrp="1"/>
          </p:cNvSpPr>
          <p:nvPr>
            <p:ph/>
          </p:nvPr>
        </p:nvSpPr>
        <p:spPr>
          <a:xfrm>
            <a:off x="4638476" y="2668952"/>
            <a:ext cx="609333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4,8</a:t>
            </a:r>
            <a:r>
              <a:rPr lang="en-US" sz="900"/>
              <a:t> </a:t>
            </a:r>
          </a:p>
        </p:txBody>
      </p:sp>
      <p:sp>
        <p:nvSpPr>
          <p:cNvPr id="206" name="TextBox 205"/>
          <p:cNvSpPr>
            <a:spLocks noGrp="1"/>
          </p:cNvSpPr>
          <p:nvPr>
            <p:ph/>
          </p:nvPr>
        </p:nvSpPr>
        <p:spPr>
          <a:xfrm>
            <a:off x="5247809" y="2668952"/>
            <a:ext cx="609333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5</a:t>
            </a:r>
            <a:r>
              <a:rPr lang="en-US" sz="900"/>
              <a:t> </a:t>
            </a:r>
          </a:p>
        </p:txBody>
      </p:sp>
      <p:sp>
        <p:nvSpPr>
          <p:cNvPr id="212" name="TextBox 211"/>
          <p:cNvSpPr>
            <a:spLocks noGrp="1"/>
          </p:cNvSpPr>
          <p:nvPr>
            <p:ph/>
          </p:nvPr>
        </p:nvSpPr>
        <p:spPr>
          <a:xfrm>
            <a:off x="5857143" y="2668952"/>
            <a:ext cx="609333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10</a:t>
            </a:r>
            <a:r>
              <a:rPr lang="en-US" sz="900"/>
              <a:t> </a:t>
            </a:r>
          </a:p>
        </p:txBody>
      </p:sp>
      <p:sp>
        <p:nvSpPr>
          <p:cNvPr id="218" name="TextBox 217"/>
          <p:cNvSpPr>
            <a:spLocks noGrp="1"/>
          </p:cNvSpPr>
          <p:nvPr>
            <p:ph/>
          </p:nvPr>
        </p:nvSpPr>
        <p:spPr>
          <a:xfrm>
            <a:off x="6466476" y="2668952"/>
            <a:ext cx="735333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105</a:t>
            </a:r>
            <a:r>
              <a:rPr lang="en-US" sz="900"/>
              <a:t> </a:t>
            </a:r>
          </a:p>
        </p:txBody>
      </p:sp>
      <p:sp>
        <p:nvSpPr>
          <p:cNvPr id="224" name="TextBox 223"/>
          <p:cNvSpPr>
            <a:spLocks noGrp="1"/>
          </p:cNvSpPr>
          <p:nvPr>
            <p:ph/>
          </p:nvPr>
        </p:nvSpPr>
        <p:spPr>
          <a:xfrm>
            <a:off x="360000" y="2668952"/>
            <a:ext cx="6841809" cy="170571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1000"/>
              <a:t> </a:t>
            </a:r>
          </a:p>
        </p:txBody>
      </p:sp>
      <p:sp>
        <p:nvSpPr>
          <p:cNvPr id="230" name="TextBox 229"/>
          <p:cNvSpPr>
            <a:spLocks noGrp="1"/>
          </p:cNvSpPr>
          <p:nvPr>
            <p:ph/>
          </p:nvPr>
        </p:nvSpPr>
        <p:spPr>
          <a:xfrm>
            <a:off x="360000" y="2839523"/>
            <a:ext cx="6841809" cy="170571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1000"/>
              <a:t> </a:t>
            </a:r>
          </a:p>
        </p:txBody>
      </p:sp>
      <p:sp>
        <p:nvSpPr>
          <p:cNvPr id="236" name="TextBox 235"/>
          <p:cNvSpPr>
            <a:spLocks noGrp="1"/>
          </p:cNvSpPr>
          <p:nvPr>
            <p:ph/>
          </p:nvPr>
        </p:nvSpPr>
        <p:spPr>
          <a:xfrm>
            <a:off x="360000" y="2839523"/>
            <a:ext cx="540000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2008</a:t>
            </a:r>
            <a:r>
              <a:rPr lang="en-US" sz="900"/>
              <a:t> </a:t>
            </a:r>
          </a:p>
        </p:txBody>
      </p:sp>
      <p:sp>
        <p:nvSpPr>
          <p:cNvPr id="242" name="TextBox 241"/>
          <p:cNvSpPr>
            <a:spLocks noGrp="1"/>
          </p:cNvSpPr>
          <p:nvPr>
            <p:ph/>
          </p:nvPr>
        </p:nvSpPr>
        <p:spPr>
          <a:xfrm>
            <a:off x="900000" y="2839523"/>
            <a:ext cx="540000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900"/>
              <a:t> </a:t>
            </a:r>
          </a:p>
        </p:txBody>
      </p:sp>
      <p:sp>
        <p:nvSpPr>
          <p:cNvPr id="248" name="TextBox 247"/>
          <p:cNvSpPr>
            <a:spLocks noGrp="1"/>
          </p:cNvSpPr>
          <p:nvPr>
            <p:ph/>
          </p:nvPr>
        </p:nvSpPr>
        <p:spPr>
          <a:xfrm>
            <a:off x="1440000" y="2839523"/>
            <a:ext cx="2589333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ХЛЕБ ПШЕНИЧНЫЙ</a:t>
            </a:r>
            <a:r>
              <a:rPr lang="en-US" sz="900"/>
              <a:t> </a:t>
            </a:r>
          </a:p>
        </p:txBody>
      </p:sp>
      <p:sp>
        <p:nvSpPr>
          <p:cNvPr id="254" name="TextBox 253"/>
          <p:cNvSpPr>
            <a:spLocks noGrp="1"/>
          </p:cNvSpPr>
          <p:nvPr>
            <p:ph/>
          </p:nvPr>
        </p:nvSpPr>
        <p:spPr>
          <a:xfrm>
            <a:off x="4029333" y="2839523"/>
            <a:ext cx="609142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40</a:t>
            </a:r>
            <a:r>
              <a:rPr lang="en-US" sz="900"/>
              <a:t> </a:t>
            </a:r>
          </a:p>
        </p:txBody>
      </p:sp>
      <p:sp>
        <p:nvSpPr>
          <p:cNvPr id="260" name="TextBox 259"/>
          <p:cNvSpPr>
            <a:spLocks noGrp="1"/>
          </p:cNvSpPr>
          <p:nvPr>
            <p:ph/>
          </p:nvPr>
        </p:nvSpPr>
        <p:spPr>
          <a:xfrm>
            <a:off x="4638476" y="2839523"/>
            <a:ext cx="609333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3</a:t>
            </a:r>
            <a:r>
              <a:rPr lang="en-US" sz="900"/>
              <a:t> </a:t>
            </a:r>
          </a:p>
        </p:txBody>
      </p:sp>
      <p:sp>
        <p:nvSpPr>
          <p:cNvPr id="266" name="TextBox 265"/>
          <p:cNvSpPr>
            <a:spLocks noGrp="1"/>
          </p:cNvSpPr>
          <p:nvPr>
            <p:ph/>
          </p:nvPr>
        </p:nvSpPr>
        <p:spPr>
          <a:xfrm>
            <a:off x="5247809" y="2839523"/>
            <a:ext cx="609333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1,2</a:t>
            </a:r>
            <a:r>
              <a:rPr lang="en-US" sz="900"/>
              <a:t> </a:t>
            </a:r>
          </a:p>
        </p:txBody>
      </p:sp>
      <p:sp>
        <p:nvSpPr>
          <p:cNvPr id="272" name="TextBox 271"/>
          <p:cNvSpPr>
            <a:spLocks noGrp="1"/>
          </p:cNvSpPr>
          <p:nvPr>
            <p:ph/>
          </p:nvPr>
        </p:nvSpPr>
        <p:spPr>
          <a:xfrm>
            <a:off x="5857143" y="2839523"/>
            <a:ext cx="609333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19,4</a:t>
            </a:r>
            <a:r>
              <a:rPr lang="en-US" sz="900"/>
              <a:t> </a:t>
            </a:r>
          </a:p>
        </p:txBody>
      </p:sp>
      <p:sp>
        <p:nvSpPr>
          <p:cNvPr id="278" name="TextBox 277"/>
          <p:cNvSpPr>
            <a:spLocks noGrp="1"/>
          </p:cNvSpPr>
          <p:nvPr>
            <p:ph/>
          </p:nvPr>
        </p:nvSpPr>
        <p:spPr>
          <a:xfrm>
            <a:off x="6466476" y="2839523"/>
            <a:ext cx="735333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101</a:t>
            </a:r>
            <a:r>
              <a:rPr lang="en-US" sz="900"/>
              <a:t> </a:t>
            </a:r>
          </a:p>
        </p:txBody>
      </p:sp>
      <p:sp>
        <p:nvSpPr>
          <p:cNvPr id="284" name="TextBox 283"/>
          <p:cNvSpPr>
            <a:spLocks noGrp="1"/>
          </p:cNvSpPr>
          <p:nvPr>
            <p:ph/>
          </p:nvPr>
        </p:nvSpPr>
        <p:spPr>
          <a:xfrm>
            <a:off x="360000" y="2839523"/>
            <a:ext cx="6841809" cy="170571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1000"/>
              <a:t> </a:t>
            </a:r>
          </a:p>
        </p:txBody>
      </p:sp>
      <p:sp>
        <p:nvSpPr>
          <p:cNvPr id="290" name="TextBox 289"/>
          <p:cNvSpPr>
            <a:spLocks noGrp="1"/>
          </p:cNvSpPr>
          <p:nvPr>
            <p:ph/>
          </p:nvPr>
        </p:nvSpPr>
        <p:spPr>
          <a:xfrm>
            <a:off x="360000" y="3010095"/>
            <a:ext cx="6841809" cy="170571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1000"/>
              <a:t> </a:t>
            </a:r>
          </a:p>
        </p:txBody>
      </p:sp>
      <p:sp>
        <p:nvSpPr>
          <p:cNvPr id="296" name="TextBox 295"/>
          <p:cNvSpPr>
            <a:spLocks noGrp="1"/>
          </p:cNvSpPr>
          <p:nvPr>
            <p:ph/>
          </p:nvPr>
        </p:nvSpPr>
        <p:spPr>
          <a:xfrm>
            <a:off x="360000" y="3010095"/>
            <a:ext cx="540000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2011</a:t>
            </a:r>
            <a:r>
              <a:rPr lang="en-US" sz="900"/>
              <a:t> </a:t>
            </a:r>
          </a:p>
        </p:txBody>
      </p:sp>
      <p:sp>
        <p:nvSpPr>
          <p:cNvPr id="302" name="TextBox 301"/>
          <p:cNvSpPr>
            <a:spLocks noGrp="1"/>
          </p:cNvSpPr>
          <p:nvPr>
            <p:ph/>
          </p:nvPr>
        </p:nvSpPr>
        <p:spPr>
          <a:xfrm>
            <a:off x="900000" y="3010095"/>
            <a:ext cx="540000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15</a:t>
            </a:r>
            <a:r>
              <a:rPr lang="en-US" sz="900"/>
              <a:t> </a:t>
            </a:r>
          </a:p>
        </p:txBody>
      </p:sp>
      <p:sp>
        <p:nvSpPr>
          <p:cNvPr id="308" name="TextBox 307"/>
          <p:cNvSpPr>
            <a:spLocks noGrp="1"/>
          </p:cNvSpPr>
          <p:nvPr>
            <p:ph/>
          </p:nvPr>
        </p:nvSpPr>
        <p:spPr>
          <a:xfrm>
            <a:off x="1440000" y="3010095"/>
            <a:ext cx="2589333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СЫР (ПОРЦИЯМИ)</a:t>
            </a:r>
            <a:r>
              <a:rPr lang="en-US" sz="900"/>
              <a:t> </a:t>
            </a:r>
          </a:p>
        </p:txBody>
      </p:sp>
      <p:sp>
        <p:nvSpPr>
          <p:cNvPr id="314" name="TextBox 313"/>
          <p:cNvSpPr>
            <a:spLocks noGrp="1"/>
          </p:cNvSpPr>
          <p:nvPr>
            <p:ph/>
          </p:nvPr>
        </p:nvSpPr>
        <p:spPr>
          <a:xfrm>
            <a:off x="4029333" y="3010095"/>
            <a:ext cx="609142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33</a:t>
            </a:r>
            <a:r>
              <a:rPr lang="en-US" sz="900"/>
              <a:t> </a:t>
            </a:r>
          </a:p>
        </p:txBody>
      </p:sp>
      <p:sp>
        <p:nvSpPr>
          <p:cNvPr id="320" name="TextBox 319"/>
          <p:cNvSpPr>
            <a:spLocks noGrp="1"/>
          </p:cNvSpPr>
          <p:nvPr>
            <p:ph/>
          </p:nvPr>
        </p:nvSpPr>
        <p:spPr>
          <a:xfrm>
            <a:off x="4638476" y="3010095"/>
            <a:ext cx="609333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900"/>
              <a:t> </a:t>
            </a:r>
          </a:p>
        </p:txBody>
      </p:sp>
      <p:sp>
        <p:nvSpPr>
          <p:cNvPr id="326" name="TextBox 325"/>
          <p:cNvSpPr>
            <a:spLocks noGrp="1"/>
          </p:cNvSpPr>
          <p:nvPr>
            <p:ph/>
          </p:nvPr>
        </p:nvSpPr>
        <p:spPr>
          <a:xfrm>
            <a:off x="5247809" y="3010095"/>
            <a:ext cx="609333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900"/>
              <a:t> </a:t>
            </a:r>
          </a:p>
        </p:txBody>
      </p:sp>
      <p:sp>
        <p:nvSpPr>
          <p:cNvPr id="332" name="TextBox 331"/>
          <p:cNvSpPr>
            <a:spLocks noGrp="1"/>
          </p:cNvSpPr>
          <p:nvPr>
            <p:ph/>
          </p:nvPr>
        </p:nvSpPr>
        <p:spPr>
          <a:xfrm>
            <a:off x="5857143" y="3010095"/>
            <a:ext cx="609333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900"/>
              <a:t> </a:t>
            </a:r>
          </a:p>
        </p:txBody>
      </p:sp>
      <p:sp>
        <p:nvSpPr>
          <p:cNvPr id="338" name="TextBox 337"/>
          <p:cNvSpPr>
            <a:spLocks noGrp="1"/>
          </p:cNvSpPr>
          <p:nvPr>
            <p:ph/>
          </p:nvPr>
        </p:nvSpPr>
        <p:spPr>
          <a:xfrm>
            <a:off x="6466476" y="3010095"/>
            <a:ext cx="735333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900"/>
              <a:t> </a:t>
            </a:r>
          </a:p>
        </p:txBody>
      </p:sp>
      <p:sp>
        <p:nvSpPr>
          <p:cNvPr id="344" name="TextBox 343"/>
          <p:cNvSpPr>
            <a:spLocks noGrp="1"/>
          </p:cNvSpPr>
          <p:nvPr>
            <p:ph/>
          </p:nvPr>
        </p:nvSpPr>
        <p:spPr>
          <a:xfrm>
            <a:off x="360000" y="3010095"/>
            <a:ext cx="6841809" cy="170571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1000"/>
              <a:t> </a:t>
            </a:r>
          </a:p>
        </p:txBody>
      </p:sp>
      <p:sp>
        <p:nvSpPr>
          <p:cNvPr id="350" name="TextBox 349"/>
          <p:cNvSpPr>
            <a:spLocks noGrp="1"/>
          </p:cNvSpPr>
          <p:nvPr>
            <p:ph/>
          </p:nvPr>
        </p:nvSpPr>
        <p:spPr>
          <a:xfrm>
            <a:off x="360000" y="3180666"/>
            <a:ext cx="6841809" cy="17999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1000"/>
              <a:t> </a:t>
            </a:r>
          </a:p>
        </p:txBody>
      </p:sp>
      <p:sp>
        <p:nvSpPr>
          <p:cNvPr id="356" name="TextBox 355"/>
          <p:cNvSpPr>
            <a:spLocks noGrp="1"/>
          </p:cNvSpPr>
          <p:nvPr>
            <p:ph/>
          </p:nvPr>
        </p:nvSpPr>
        <p:spPr>
          <a:xfrm>
            <a:off x="360000" y="3180666"/>
            <a:ext cx="4278476" cy="179999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900" b="1" i="0" smtClean="0">
                <a:solidFill>
                  <a:srgbClr val="000000">
</a:srgbClr>
                </a:solidFill>
                <a:latin typeface="Arial"/>
              </a:rPr>
              <a:t>Итого</a:t>
            </a:r>
            <a:r>
              <a:rPr lang="en-US" sz="900"/>
              <a:t> </a:t>
            </a:r>
          </a:p>
        </p:txBody>
      </p:sp>
      <p:sp>
        <p:nvSpPr>
          <p:cNvPr id="362" name="TextBox 361"/>
          <p:cNvSpPr>
            <a:spLocks noGrp="1"/>
          </p:cNvSpPr>
          <p:nvPr>
            <p:ph/>
          </p:nvPr>
        </p:nvSpPr>
        <p:spPr>
          <a:xfrm>
            <a:off x="4638476" y="3180666"/>
            <a:ext cx="609333" cy="179999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1" i="0" smtClean="0">
                <a:solidFill>
                  <a:srgbClr val="000000">
</a:srgbClr>
                </a:solidFill>
                <a:latin typeface="Arial"/>
              </a:rPr>
              <a:t>13,7</a:t>
            </a:r>
            <a:r>
              <a:rPr lang="en-US" sz="900"/>
              <a:t> </a:t>
            </a:r>
          </a:p>
        </p:txBody>
      </p:sp>
      <p:sp>
        <p:nvSpPr>
          <p:cNvPr id="368" name="TextBox 367"/>
          <p:cNvSpPr>
            <a:spLocks noGrp="1"/>
          </p:cNvSpPr>
          <p:nvPr>
            <p:ph/>
          </p:nvPr>
        </p:nvSpPr>
        <p:spPr>
          <a:xfrm>
            <a:off x="5247809" y="3180666"/>
            <a:ext cx="609333" cy="179999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1" i="0" smtClean="0">
                <a:solidFill>
                  <a:srgbClr val="000000">
</a:srgbClr>
                </a:solidFill>
                <a:latin typeface="Arial"/>
              </a:rPr>
              <a:t>14,1</a:t>
            </a:r>
            <a:r>
              <a:rPr lang="en-US" sz="900"/>
              <a:t> </a:t>
            </a:r>
          </a:p>
        </p:txBody>
      </p:sp>
      <p:sp>
        <p:nvSpPr>
          <p:cNvPr id="374" name="TextBox 373"/>
          <p:cNvSpPr>
            <a:spLocks noGrp="1"/>
          </p:cNvSpPr>
          <p:nvPr>
            <p:ph/>
          </p:nvPr>
        </p:nvSpPr>
        <p:spPr>
          <a:xfrm>
            <a:off x="5857143" y="3180666"/>
            <a:ext cx="609333" cy="179999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1" i="0" smtClean="0">
                <a:solidFill>
                  <a:srgbClr val="000000">
</a:srgbClr>
                </a:solidFill>
                <a:latin typeface="Arial"/>
              </a:rPr>
              <a:t>46,2</a:t>
            </a:r>
            <a:r>
              <a:rPr lang="en-US" sz="900"/>
              <a:t> </a:t>
            </a:r>
          </a:p>
        </p:txBody>
      </p:sp>
      <p:sp>
        <p:nvSpPr>
          <p:cNvPr id="380" name="TextBox 379"/>
          <p:cNvSpPr>
            <a:spLocks noGrp="1"/>
          </p:cNvSpPr>
          <p:nvPr>
            <p:ph/>
          </p:nvPr>
        </p:nvSpPr>
        <p:spPr>
          <a:xfrm>
            <a:off x="6466476" y="3180666"/>
            <a:ext cx="735333" cy="179999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1" i="0" smtClean="0">
                <a:solidFill>
                  <a:srgbClr val="000000">
</a:srgbClr>
                </a:solidFill>
                <a:latin typeface="Arial"/>
              </a:rPr>
              <a:t>368</a:t>
            </a:r>
            <a:r>
              <a:rPr lang="en-US" sz="900"/>
              <a:t> </a:t>
            </a:r>
          </a:p>
        </p:txBody>
      </p:sp>
      <p:sp>
        <p:nvSpPr>
          <p:cNvPr id="386" name="TextBox 385"/>
          <p:cNvSpPr>
            <a:spLocks noGrp="1"/>
          </p:cNvSpPr>
          <p:nvPr>
            <p:ph/>
          </p:nvPr>
        </p:nvSpPr>
        <p:spPr>
          <a:xfrm>
            <a:off x="360000" y="3180666"/>
            <a:ext cx="6841809" cy="17999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1000"/>
              <a:t> </a:t>
            </a:r>
          </a:p>
        </p:txBody>
      </p:sp>
      <p:sp>
        <p:nvSpPr>
          <p:cNvPr id="392" name="TextBox 391"/>
          <p:cNvSpPr>
            <a:spLocks noGrp="1"/>
          </p:cNvSpPr>
          <p:nvPr>
            <p:ph/>
          </p:nvPr>
        </p:nvSpPr>
        <p:spPr>
          <a:xfrm>
            <a:off x="360000" y="3360666"/>
            <a:ext cx="6841809" cy="27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1000"/>
              <a:t> </a:t>
            </a:r>
          </a:p>
        </p:txBody>
      </p:sp>
      <p:sp>
        <p:nvSpPr>
          <p:cNvPr id="398" name="TextBox 397"/>
          <p:cNvSpPr>
            <a:spLocks noGrp="1"/>
          </p:cNvSpPr>
          <p:nvPr>
            <p:ph/>
          </p:nvPr>
        </p:nvSpPr>
        <p:spPr>
          <a:xfrm>
            <a:off x="360000" y="3360666"/>
            <a:ext cx="6841810" cy="2700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1200" b="1" i="0" smtClean="0">
                <a:solidFill>
                  <a:srgbClr val="000000">
</a:srgbClr>
                </a:solidFill>
                <a:latin typeface="Arial"/>
              </a:rPr>
              <a:t>II Завтрак</a:t>
            </a:r>
            <a:r>
              <a:rPr lang="en-US" sz="1200"/>
              <a:t> </a:t>
            </a:r>
          </a:p>
        </p:txBody>
      </p:sp>
      <p:sp>
        <p:nvSpPr>
          <p:cNvPr id="404" name="TextBox 403"/>
          <p:cNvSpPr>
            <a:spLocks noGrp="1"/>
          </p:cNvSpPr>
          <p:nvPr>
            <p:ph/>
          </p:nvPr>
        </p:nvSpPr>
        <p:spPr>
          <a:xfrm>
            <a:off x="360000" y="3360666"/>
            <a:ext cx="6841809" cy="27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1000"/>
              <a:t> </a:t>
            </a:r>
          </a:p>
        </p:txBody>
      </p:sp>
      <p:sp>
        <p:nvSpPr>
          <p:cNvPr id="410" name="TextBox 409"/>
          <p:cNvSpPr>
            <a:spLocks noGrp="1"/>
          </p:cNvSpPr>
          <p:nvPr>
            <p:ph/>
          </p:nvPr>
        </p:nvSpPr>
        <p:spPr>
          <a:xfrm>
            <a:off x="360000" y="3630666"/>
            <a:ext cx="6841809" cy="170571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1000"/>
              <a:t> </a:t>
            </a:r>
          </a:p>
        </p:txBody>
      </p:sp>
      <p:sp>
        <p:nvSpPr>
          <p:cNvPr id="416" name="TextBox 415"/>
          <p:cNvSpPr>
            <a:spLocks noGrp="1"/>
          </p:cNvSpPr>
          <p:nvPr>
            <p:ph/>
          </p:nvPr>
        </p:nvSpPr>
        <p:spPr>
          <a:xfrm>
            <a:off x="360000" y="3630666"/>
            <a:ext cx="540000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2008</a:t>
            </a:r>
            <a:r>
              <a:rPr lang="en-US" sz="900"/>
              <a:t> </a:t>
            </a:r>
          </a:p>
        </p:txBody>
      </p:sp>
      <p:sp>
        <p:nvSpPr>
          <p:cNvPr id="422" name="TextBox 421"/>
          <p:cNvSpPr>
            <a:spLocks noGrp="1"/>
          </p:cNvSpPr>
          <p:nvPr>
            <p:ph/>
          </p:nvPr>
        </p:nvSpPr>
        <p:spPr>
          <a:xfrm>
            <a:off x="900000" y="3630666"/>
            <a:ext cx="540000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ct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442</a:t>
            </a:r>
            <a:r>
              <a:rPr lang="en-US" sz="900"/>
              <a:t> </a:t>
            </a:r>
          </a:p>
        </p:txBody>
      </p:sp>
      <p:sp>
        <p:nvSpPr>
          <p:cNvPr id="428" name="TextBox 427"/>
          <p:cNvSpPr>
            <a:spLocks noGrp="1"/>
          </p:cNvSpPr>
          <p:nvPr>
            <p:ph/>
          </p:nvPr>
        </p:nvSpPr>
        <p:spPr>
          <a:xfrm>
            <a:off x="1440000" y="3630666"/>
            <a:ext cx="2589333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СОК ЯБЛОЧНЫЙ</a:t>
            </a:r>
            <a:r>
              <a:rPr lang="en-US" sz="900"/>
              <a:t> </a:t>
            </a:r>
          </a:p>
        </p:txBody>
      </p:sp>
      <p:sp>
        <p:nvSpPr>
          <p:cNvPr id="434" name="TextBox 433"/>
          <p:cNvSpPr>
            <a:spLocks noGrp="1"/>
          </p:cNvSpPr>
          <p:nvPr>
            <p:ph/>
          </p:nvPr>
        </p:nvSpPr>
        <p:spPr>
          <a:xfrm>
            <a:off x="4029333" y="3630666"/>
            <a:ext cx="609142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190</a:t>
            </a:r>
            <a:r>
              <a:rPr lang="en-US" sz="900"/>
              <a:t> </a:t>
            </a:r>
          </a:p>
        </p:txBody>
      </p:sp>
      <p:sp>
        <p:nvSpPr>
          <p:cNvPr id="440" name="TextBox 439"/>
          <p:cNvSpPr>
            <a:spLocks noGrp="1"/>
          </p:cNvSpPr>
          <p:nvPr>
            <p:ph/>
          </p:nvPr>
        </p:nvSpPr>
        <p:spPr>
          <a:xfrm>
            <a:off x="4638476" y="3630666"/>
            <a:ext cx="609333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1</a:t>
            </a:r>
            <a:r>
              <a:rPr lang="en-US" sz="900"/>
              <a:t> </a:t>
            </a:r>
          </a:p>
        </p:txBody>
      </p:sp>
      <p:sp>
        <p:nvSpPr>
          <p:cNvPr id="446" name="TextBox 445"/>
          <p:cNvSpPr>
            <a:spLocks noGrp="1"/>
          </p:cNvSpPr>
          <p:nvPr>
            <p:ph/>
          </p:nvPr>
        </p:nvSpPr>
        <p:spPr>
          <a:xfrm>
            <a:off x="5247809" y="3630666"/>
            <a:ext cx="609333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0,2</a:t>
            </a:r>
            <a:r>
              <a:rPr lang="en-US" sz="900"/>
              <a:t> </a:t>
            </a:r>
          </a:p>
        </p:txBody>
      </p:sp>
      <p:sp>
        <p:nvSpPr>
          <p:cNvPr id="452" name="TextBox 451"/>
          <p:cNvSpPr>
            <a:spLocks noGrp="1"/>
          </p:cNvSpPr>
          <p:nvPr>
            <p:ph/>
          </p:nvPr>
        </p:nvSpPr>
        <p:spPr>
          <a:xfrm>
            <a:off x="5857143" y="3630666"/>
            <a:ext cx="609333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19,2</a:t>
            </a:r>
            <a:r>
              <a:rPr lang="en-US" sz="900"/>
              <a:t> </a:t>
            </a:r>
          </a:p>
        </p:txBody>
      </p:sp>
      <p:sp>
        <p:nvSpPr>
          <p:cNvPr id="458" name="TextBox 457"/>
          <p:cNvSpPr>
            <a:spLocks noGrp="1"/>
          </p:cNvSpPr>
          <p:nvPr>
            <p:ph/>
          </p:nvPr>
        </p:nvSpPr>
        <p:spPr>
          <a:xfrm>
            <a:off x="6466476" y="3630666"/>
            <a:ext cx="735333" cy="170571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0" i="0" smtClean="0">
                <a:solidFill>
                  <a:srgbClr val="000000">
</a:srgbClr>
                </a:solidFill>
                <a:latin typeface="Arial"/>
              </a:rPr>
              <a:t>82</a:t>
            </a:r>
            <a:r>
              <a:rPr lang="en-US" sz="900"/>
              <a:t> </a:t>
            </a:r>
          </a:p>
        </p:txBody>
      </p:sp>
      <p:sp>
        <p:nvSpPr>
          <p:cNvPr id="464" name="TextBox 463"/>
          <p:cNvSpPr>
            <a:spLocks noGrp="1"/>
          </p:cNvSpPr>
          <p:nvPr>
            <p:ph/>
          </p:nvPr>
        </p:nvSpPr>
        <p:spPr>
          <a:xfrm>
            <a:off x="360000" y="3630666"/>
            <a:ext cx="6841809" cy="170571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1000"/>
              <a:t> </a:t>
            </a:r>
          </a:p>
        </p:txBody>
      </p:sp>
      <p:sp>
        <p:nvSpPr>
          <p:cNvPr id="470" name="TextBox 469"/>
          <p:cNvSpPr>
            <a:spLocks noGrp="1"/>
          </p:cNvSpPr>
          <p:nvPr>
            <p:ph/>
          </p:nvPr>
        </p:nvSpPr>
        <p:spPr>
          <a:xfrm>
            <a:off x="360000" y="3801237"/>
            <a:ext cx="6841809" cy="17999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1000"/>
              <a:t> </a:t>
            </a:r>
          </a:p>
        </p:txBody>
      </p:sp>
      <p:sp>
        <p:nvSpPr>
          <p:cNvPr id="476" name="TextBox 475"/>
          <p:cNvSpPr>
            <a:spLocks noGrp="1"/>
          </p:cNvSpPr>
          <p:nvPr>
            <p:ph/>
          </p:nvPr>
        </p:nvSpPr>
        <p:spPr>
          <a:xfrm>
            <a:off x="360000" y="3801237"/>
            <a:ext cx="4278476" cy="179999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900" b="1" i="0" smtClean="0">
                <a:solidFill>
                  <a:srgbClr val="000000">
</a:srgbClr>
                </a:solidFill>
                <a:latin typeface="Arial"/>
              </a:rPr>
              <a:t>Итого</a:t>
            </a:r>
            <a:r>
              <a:rPr lang="en-US" sz="900"/>
              <a:t> </a:t>
            </a:r>
          </a:p>
        </p:txBody>
      </p:sp>
      <p:sp>
        <p:nvSpPr>
          <p:cNvPr id="482" name="TextBox 481"/>
          <p:cNvSpPr>
            <a:spLocks noGrp="1"/>
          </p:cNvSpPr>
          <p:nvPr>
            <p:ph/>
          </p:nvPr>
        </p:nvSpPr>
        <p:spPr>
          <a:xfrm>
            <a:off x="4638476" y="3801237"/>
            <a:ext cx="609333" cy="179999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1" i="0" smtClean="0">
                <a:solidFill>
                  <a:srgbClr val="000000">
</a:srgbClr>
                </a:solidFill>
                <a:latin typeface="Arial"/>
              </a:rPr>
              <a:t>1</a:t>
            </a:r>
            <a:r>
              <a:rPr lang="en-US" sz="900"/>
              <a:t> </a:t>
            </a:r>
          </a:p>
        </p:txBody>
      </p:sp>
      <p:sp>
        <p:nvSpPr>
          <p:cNvPr id="488" name="TextBox 487"/>
          <p:cNvSpPr>
            <a:spLocks noGrp="1"/>
          </p:cNvSpPr>
          <p:nvPr>
            <p:ph/>
          </p:nvPr>
        </p:nvSpPr>
        <p:spPr>
          <a:xfrm>
            <a:off x="5247809" y="3801237"/>
            <a:ext cx="609333" cy="179999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1" i="0" smtClean="0">
                <a:solidFill>
                  <a:srgbClr val="000000">
</a:srgbClr>
                </a:solidFill>
                <a:latin typeface="Arial"/>
              </a:rPr>
              <a:t>0,2</a:t>
            </a:r>
            <a:r>
              <a:rPr lang="en-US" sz="900"/>
              <a:t> </a:t>
            </a:r>
          </a:p>
        </p:txBody>
      </p:sp>
      <p:sp>
        <p:nvSpPr>
          <p:cNvPr id="494" name="TextBox 493"/>
          <p:cNvSpPr>
            <a:spLocks noGrp="1"/>
          </p:cNvSpPr>
          <p:nvPr>
            <p:ph/>
          </p:nvPr>
        </p:nvSpPr>
        <p:spPr>
          <a:xfrm>
            <a:off x="5857143" y="3801237"/>
            <a:ext cx="609333" cy="179999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1" i="0" smtClean="0">
                <a:solidFill>
                  <a:srgbClr val="000000">
</a:srgbClr>
                </a:solidFill>
                <a:latin typeface="Arial"/>
              </a:rPr>
              <a:t>19,2</a:t>
            </a:r>
            <a:r>
              <a:rPr lang="en-US" sz="900"/>
              <a:t> </a:t>
            </a:r>
          </a:p>
        </p:txBody>
      </p:sp>
      <p:sp>
        <p:nvSpPr>
          <p:cNvPr id="500" name="TextBox 499"/>
          <p:cNvSpPr>
            <a:spLocks noGrp="1"/>
          </p:cNvSpPr>
          <p:nvPr>
            <p:ph/>
          </p:nvPr>
        </p:nvSpPr>
        <p:spPr>
          <a:xfrm>
            <a:off x="6466476" y="3801237"/>
            <a:ext cx="735333" cy="179999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1" i="0" smtClean="0">
                <a:solidFill>
                  <a:srgbClr val="000000">
</a:srgbClr>
                </a:solidFill>
                <a:latin typeface="Arial"/>
              </a:rPr>
              <a:t>82</a:t>
            </a:r>
            <a:r>
              <a:rPr lang="en-US" sz="900"/>
              <a:t> </a:t>
            </a:r>
          </a:p>
        </p:txBody>
      </p:sp>
      <p:sp>
        <p:nvSpPr>
          <p:cNvPr id="506" name="TextBox 505"/>
          <p:cNvSpPr>
            <a:spLocks noGrp="1"/>
          </p:cNvSpPr>
          <p:nvPr>
            <p:ph/>
          </p:nvPr>
        </p:nvSpPr>
        <p:spPr>
          <a:xfrm>
            <a:off x="360000" y="3801237"/>
            <a:ext cx="6841809" cy="17999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1000"/>
              <a:t> </a:t>
            </a:r>
          </a:p>
        </p:txBody>
      </p:sp>
      <p:sp>
        <p:nvSpPr>
          <p:cNvPr id="512" name="TextBox 511"/>
          <p:cNvSpPr>
            <a:spLocks noGrp="1"/>
          </p:cNvSpPr>
          <p:nvPr>
            <p:ph/>
          </p:nvPr>
        </p:nvSpPr>
        <p:spPr>
          <a:xfrm>
            <a:off x="360000" y="3981238"/>
            <a:ext cx="6841809" cy="17999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1000"/>
              <a:t> </a:t>
            </a:r>
          </a:p>
        </p:txBody>
      </p:sp>
      <p:sp>
        <p:nvSpPr>
          <p:cNvPr id="518" name="TextBox 517"/>
          <p:cNvSpPr>
            <a:spLocks noGrp="1"/>
          </p:cNvSpPr>
          <p:nvPr>
            <p:ph/>
          </p:nvPr>
        </p:nvSpPr>
        <p:spPr>
          <a:xfrm>
            <a:off x="360000" y="3981238"/>
            <a:ext cx="4278476" cy="179999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l"/>
            <a:r>
              <a:rPr lang="en-US" sz="900" b="1" i="0" smtClean="0">
                <a:solidFill>
                  <a:srgbClr val="000000">
</a:srgbClr>
                </a:solidFill>
                <a:latin typeface="Arial"/>
              </a:rPr>
              <a:t>Всего</a:t>
            </a:r>
            <a:r>
              <a:rPr lang="en-US" sz="900"/>
              <a:t> </a:t>
            </a:r>
          </a:p>
        </p:txBody>
      </p:sp>
      <p:sp>
        <p:nvSpPr>
          <p:cNvPr id="524" name="TextBox 523"/>
          <p:cNvSpPr>
            <a:spLocks noGrp="1"/>
          </p:cNvSpPr>
          <p:nvPr>
            <p:ph/>
          </p:nvPr>
        </p:nvSpPr>
        <p:spPr>
          <a:xfrm>
            <a:off x="4638476" y="3981238"/>
            <a:ext cx="609333" cy="179999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1" i="0" smtClean="0">
                <a:solidFill>
                  <a:srgbClr val="000000">
</a:srgbClr>
                </a:solidFill>
                <a:latin typeface="Arial"/>
              </a:rPr>
              <a:t>14,7</a:t>
            </a:r>
            <a:r>
              <a:rPr lang="en-US" sz="900"/>
              <a:t> </a:t>
            </a:r>
          </a:p>
        </p:txBody>
      </p:sp>
      <p:sp>
        <p:nvSpPr>
          <p:cNvPr id="530" name="TextBox 529"/>
          <p:cNvSpPr>
            <a:spLocks noGrp="1"/>
          </p:cNvSpPr>
          <p:nvPr>
            <p:ph/>
          </p:nvPr>
        </p:nvSpPr>
        <p:spPr>
          <a:xfrm>
            <a:off x="5247809" y="3981238"/>
            <a:ext cx="609333" cy="179999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1" i="0" smtClean="0">
                <a:solidFill>
                  <a:srgbClr val="000000">
</a:srgbClr>
                </a:solidFill>
                <a:latin typeface="Arial"/>
              </a:rPr>
              <a:t>14,3</a:t>
            </a:r>
            <a:r>
              <a:rPr lang="en-US" sz="900"/>
              <a:t> </a:t>
            </a:r>
          </a:p>
        </p:txBody>
      </p:sp>
      <p:sp>
        <p:nvSpPr>
          <p:cNvPr id="536" name="TextBox 535"/>
          <p:cNvSpPr>
            <a:spLocks noGrp="1"/>
          </p:cNvSpPr>
          <p:nvPr>
            <p:ph/>
          </p:nvPr>
        </p:nvSpPr>
        <p:spPr>
          <a:xfrm>
            <a:off x="5857143" y="3981238"/>
            <a:ext cx="609333" cy="179999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1" i="0" smtClean="0">
                <a:solidFill>
                  <a:srgbClr val="000000">
</a:srgbClr>
                </a:solidFill>
                <a:latin typeface="Arial"/>
              </a:rPr>
              <a:t>65,4</a:t>
            </a:r>
            <a:r>
              <a:rPr lang="en-US" sz="900"/>
              <a:t> </a:t>
            </a:r>
          </a:p>
        </p:txBody>
      </p:sp>
      <p:sp>
        <p:nvSpPr>
          <p:cNvPr id="542" name="TextBox 541"/>
          <p:cNvSpPr>
            <a:spLocks noGrp="1"/>
          </p:cNvSpPr>
          <p:nvPr>
            <p:ph/>
          </p:nvPr>
        </p:nvSpPr>
        <p:spPr>
          <a:xfrm>
            <a:off x="6466476" y="3981238"/>
            <a:ext cx="735333" cy="179999"/>
          </a:xfrm>
          <a:prstGeom prst="rect">
            <a:avLst/>
          </a:prstGeom>
          <a:noFill/>
          <a:ln w="12700">
            <a:solidFill>
              <a:srgbClr val="000000"/>
            </a:solidFill>
            <a:prstDash val="solid"/>
          </a:ln>
        </p:spPr>
        <p:txBody>
          <a:bodyPr vert="horz" lIns="45720" tIns="22860" rIns="45720" bIns="22860" rtlCol="0" anchor="ctr">
            <a:normAutofit/>
          </a:bodyPr>
          <a:lstStyle/>
          <a:p>
            <a:pPr algn="r"/>
            <a:r>
              <a:rPr lang="en-US" sz="900" b="1" i="0" smtClean="0">
                <a:solidFill>
                  <a:srgbClr val="000000">
</a:srgbClr>
                </a:solidFill>
                <a:latin typeface="Arial"/>
              </a:rPr>
              <a:t>450</a:t>
            </a:r>
            <a:r>
              <a:rPr lang="en-US" sz="900"/>
              <a:t> </a:t>
            </a:r>
          </a:p>
        </p:txBody>
      </p:sp>
      <p:sp>
        <p:nvSpPr>
          <p:cNvPr id="548" name="TextBox 547"/>
          <p:cNvSpPr>
            <a:spLocks noGrp="1"/>
          </p:cNvSpPr>
          <p:nvPr>
            <p:ph/>
          </p:nvPr>
        </p:nvSpPr>
        <p:spPr>
          <a:xfrm>
            <a:off x="360000" y="3981238"/>
            <a:ext cx="6841809" cy="179999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1000"/>
              <a:t> </a:t>
            </a:r>
          </a:p>
        </p:txBody>
      </p:sp>
      <p:cxnSp>
        <p:nvCxnSpPr>
          <p:cNvPr id="554" name="LineObject 553"/>
          <p:cNvCxnSpPr/>
          <p:nvPr/>
        </p:nvCxnSpPr>
        <p:spPr>
          <a:xfrm flipH="1" flipV="1">
            <a:off x="2520000" y="4611238"/>
            <a:ext cx="1529999" cy="15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5" name="TextBox 554"/>
          <p:cNvSpPr>
            <a:spLocks noGrp="1"/>
          </p:cNvSpPr>
          <p:nvPr>
            <p:ph/>
          </p:nvPr>
        </p:nvSpPr>
        <p:spPr>
          <a:xfrm>
            <a:off x="4050000" y="4431238"/>
            <a:ext cx="3150000" cy="179999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1000" b="0" i="0" smtClean="0">
                <a:solidFill>
                  <a:srgbClr val="000000">
</a:srgbClr>
                </a:solidFill>
                <a:latin typeface="Arial"/>
              </a:rPr>
              <a:t>Чеснокова Г.П.</a:t>
            </a:r>
            <a:r>
              <a:rPr lang="en-US" sz="1000"/>
              <a:t> </a:t>
            </a:r>
          </a:p>
        </p:txBody>
      </p:sp>
      <p:sp>
        <p:nvSpPr>
          <p:cNvPr id="561" name="TextBox 560"/>
          <p:cNvSpPr>
            <a:spLocks noGrp="1"/>
          </p:cNvSpPr>
          <p:nvPr>
            <p:ph/>
          </p:nvPr>
        </p:nvSpPr>
        <p:spPr>
          <a:xfrm>
            <a:off x="360000" y="4431238"/>
            <a:ext cx="2160000" cy="179999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r"/>
            <a:r>
              <a:rPr lang="en-US" sz="1000" b="0" i="0" smtClean="0">
                <a:solidFill>
                  <a:srgbClr val="000000">
</a:srgbClr>
                </a:solidFill>
                <a:latin typeface="Arial"/>
              </a:rPr>
              <a:t>Медсестра</a:t>
            </a:r>
            <a:r>
              <a:rPr lang="en-US" sz="100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FastReport.NET</dc:creator>
</cp:coreProperties>
</file>